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handoutMasterIdLst>
    <p:handoutMasterId r:id="rId13"/>
  </p:handoutMasterIdLst>
  <p:sldIdLst>
    <p:sldId id="273" r:id="rId4"/>
    <p:sldId id="256" r:id="rId5"/>
    <p:sldId id="266" r:id="rId6"/>
    <p:sldId id="267" r:id="rId7"/>
    <p:sldId id="268" r:id="rId8"/>
    <p:sldId id="269" r:id="rId9"/>
    <p:sldId id="270" r:id="rId10"/>
    <p:sldId id="274" r:id="rId11"/>
    <p:sldId id="272" r:id="rId12"/>
  </p:sldIdLst>
  <p:sldSz cx="10691813" cy="7559675"/>
  <p:notesSz cx="6797675" cy="9872663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9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1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Лист1!$C$2:$C$21</c:f>
              <c:strCache>
                <c:ptCount val="20"/>
                <c:pt idx="0">
                  <c:v>РФ по области Улытау</c:v>
                </c:pt>
                <c:pt idx="1">
                  <c:v>РФ по области Жетiсу</c:v>
                </c:pt>
                <c:pt idx="2">
                  <c:v>РФ по области Абай</c:v>
                </c:pt>
                <c:pt idx="3">
                  <c:v>СКО</c:v>
                </c:pt>
                <c:pt idx="4">
                  <c:v>Акмолинская область</c:v>
                </c:pt>
                <c:pt idx="5">
                  <c:v>Костанайская область</c:v>
                </c:pt>
                <c:pt idx="6">
                  <c:v>Алматинская область</c:v>
                </c:pt>
                <c:pt idx="7">
                  <c:v>Туркестанская область </c:v>
                </c:pt>
                <c:pt idx="8">
                  <c:v>Павлодарская область</c:v>
                </c:pt>
                <c:pt idx="9">
                  <c:v>ЗКО</c:v>
                </c:pt>
                <c:pt idx="10">
                  <c:v>ВКО</c:v>
                </c:pt>
                <c:pt idx="11">
                  <c:v>Карагандинская область</c:v>
                </c:pt>
                <c:pt idx="12">
                  <c:v>Атырауская область</c:v>
                </c:pt>
                <c:pt idx="13">
                  <c:v>г.Шымкент</c:v>
                </c:pt>
                <c:pt idx="14">
                  <c:v>Мангистауская область</c:v>
                </c:pt>
                <c:pt idx="15">
                  <c:v>г.Алматы</c:v>
                </c:pt>
                <c:pt idx="16">
                  <c:v>Кызылординская область</c:v>
                </c:pt>
                <c:pt idx="17">
                  <c:v>г.Астана</c:v>
                </c:pt>
                <c:pt idx="18">
                  <c:v>Жамбылская область</c:v>
                </c:pt>
                <c:pt idx="19">
                  <c:v>Актюбинская область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264</c:v>
                </c:pt>
                <c:pt idx="1">
                  <c:v>347</c:v>
                </c:pt>
                <c:pt idx="2">
                  <c:v>471</c:v>
                </c:pt>
                <c:pt idx="3">
                  <c:v>1744</c:v>
                </c:pt>
                <c:pt idx="4">
                  <c:v>1817</c:v>
                </c:pt>
                <c:pt idx="5">
                  <c:v>2595</c:v>
                </c:pt>
                <c:pt idx="6">
                  <c:v>2660</c:v>
                </c:pt>
                <c:pt idx="7">
                  <c:v>2871</c:v>
                </c:pt>
                <c:pt idx="8">
                  <c:v>2914</c:v>
                </c:pt>
                <c:pt idx="9">
                  <c:v>2928</c:v>
                </c:pt>
                <c:pt idx="10">
                  <c:v>2988</c:v>
                </c:pt>
                <c:pt idx="11">
                  <c:v>3026</c:v>
                </c:pt>
                <c:pt idx="12">
                  <c:v>3268</c:v>
                </c:pt>
                <c:pt idx="13">
                  <c:v>3290</c:v>
                </c:pt>
                <c:pt idx="14">
                  <c:v>3832</c:v>
                </c:pt>
                <c:pt idx="15">
                  <c:v>3927</c:v>
                </c:pt>
                <c:pt idx="16">
                  <c:v>4108</c:v>
                </c:pt>
                <c:pt idx="17">
                  <c:v>4340</c:v>
                </c:pt>
                <c:pt idx="18">
                  <c:v>4360</c:v>
                </c:pt>
                <c:pt idx="19">
                  <c:v>5671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B-49B9-A551-17B40DEBE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820912"/>
        <c:axId val="1"/>
      </c:barChart>
      <c:catAx>
        <c:axId val="8688209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8820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0620508881496759"/>
          <c:y val="0.12877787689562892"/>
          <c:w val="0.56137824256581059"/>
          <c:h val="0.83197145405887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2020г.'!$B$27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2020г.'!$A$29:$A$47</c:f>
              <c:strCache>
                <c:ptCount val="19"/>
                <c:pt idx="0">
                  <c:v> ВКО </c:v>
                </c:pt>
                <c:pt idx="1">
                  <c:v>Акмолинская область</c:v>
                </c:pt>
                <c:pt idx="2">
                  <c:v> Павлодарская область </c:v>
                </c:pt>
                <c:pt idx="3">
                  <c:v> РФ по области Улытау </c:v>
                </c:pt>
                <c:pt idx="4">
                  <c:v> Карагандинская область </c:v>
                </c:pt>
                <c:pt idx="5">
                  <c:v> Атырауская область </c:v>
                </c:pt>
                <c:pt idx="6">
                  <c:v> Туркестанская область </c:v>
                </c:pt>
                <c:pt idx="7">
                  <c:v> г.Шымкент </c:v>
                </c:pt>
                <c:pt idx="8">
                  <c:v> Мангистауская область </c:v>
                </c:pt>
                <c:pt idx="9">
                  <c:v>Кызылординская область</c:v>
                </c:pt>
                <c:pt idx="10">
                  <c:v> ЗКО </c:v>
                </c:pt>
                <c:pt idx="11">
                  <c:v> Жамбылская область </c:v>
                </c:pt>
                <c:pt idx="12">
                  <c:v> РФ по области Жетiсу </c:v>
                </c:pt>
                <c:pt idx="13">
                  <c:v>г.Алматы</c:v>
                </c:pt>
                <c:pt idx="14">
                  <c:v> Костанайская область </c:v>
                </c:pt>
                <c:pt idx="15">
                  <c:v> г.Астана </c:v>
                </c:pt>
                <c:pt idx="16">
                  <c:v> РФ по области Абай </c:v>
                </c:pt>
                <c:pt idx="17">
                  <c:v> Алматинская область </c:v>
                </c:pt>
                <c:pt idx="18">
                  <c:v> Актюбинская область </c:v>
                </c:pt>
              </c:strCache>
            </c:strRef>
          </c:cat>
          <c:val>
            <c:numRef>
              <c:f>'Одобренные РФ 2020г.'!$B$29:$B$47</c:f>
              <c:numCache>
                <c:formatCode>_-* #\ ##0_р_._-;\-* #\ ##0_р_._-;_-* "-"??_р_._-;_-@_-</c:formatCode>
                <c:ptCount val="19"/>
                <c:pt idx="0">
                  <c:v>16</c:v>
                </c:pt>
                <c:pt idx="1">
                  <c:v>38.055500000000002</c:v>
                </c:pt>
                <c:pt idx="2">
                  <c:v>47.624439000000002</c:v>
                </c:pt>
                <c:pt idx="3">
                  <c:v>52.6</c:v>
                </c:pt>
                <c:pt idx="4">
                  <c:v>67.127695000000003</c:v>
                </c:pt>
                <c:pt idx="5">
                  <c:v>81.765979999999999</c:v>
                </c:pt>
                <c:pt idx="6">
                  <c:v>111.7837</c:v>
                </c:pt>
                <c:pt idx="7">
                  <c:v>119.91759399999999</c:v>
                </c:pt>
                <c:pt idx="8">
                  <c:v>142.71487530000002</c:v>
                </c:pt>
                <c:pt idx="9">
                  <c:v>164.23915</c:v>
                </c:pt>
                <c:pt idx="10">
                  <c:v>184.39080000000001</c:v>
                </c:pt>
                <c:pt idx="11">
                  <c:v>262.65359999999998</c:v>
                </c:pt>
                <c:pt idx="12">
                  <c:v>283.47419600000001</c:v>
                </c:pt>
                <c:pt idx="13">
                  <c:v>332.7101882</c:v>
                </c:pt>
                <c:pt idx="14">
                  <c:v>345.1</c:v>
                </c:pt>
                <c:pt idx="15">
                  <c:v>548.39273500000002</c:v>
                </c:pt>
                <c:pt idx="16">
                  <c:v>650.30439999999999</c:v>
                </c:pt>
                <c:pt idx="17">
                  <c:v>830.69953120000002</c:v>
                </c:pt>
                <c:pt idx="18">
                  <c:v>963.11158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3-4832-A138-A3DB90DBD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8076800"/>
        <c:axId val="1"/>
      </c:barChart>
      <c:catAx>
        <c:axId val="87807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878076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одобренных ДГ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одобр.бву!$C$3:$C$12</c:f>
              <c:strCache>
                <c:ptCount val="10"/>
                <c:pt idx="0">
                  <c:v>АО "ДБ «КАЗАХСТАН-ЗИРААТ ИНТЕРНЕШНЛ БАНК"</c:v>
                </c:pt>
                <c:pt idx="1">
                  <c:v>АО "Шинхан Банк Казахстан"</c:v>
                </c:pt>
                <c:pt idx="2">
                  <c:v>АО "Евразийский банк"</c:v>
                </c:pt>
                <c:pt idx="3">
                  <c:v>АО "Нурбанк"</c:v>
                </c:pt>
                <c:pt idx="4">
                  <c:v>АО "Bank RBK"</c:v>
                </c:pt>
                <c:pt idx="5">
                  <c:v>First Heartland Jysan Bank</c:v>
                </c:pt>
                <c:pt idx="6">
                  <c:v>АО "ForteBank"</c:v>
                </c:pt>
                <c:pt idx="7">
                  <c:v>АО «Bereke Bank» (ранее ДБ АО «Сбербанк»)</c:v>
                </c:pt>
                <c:pt idx="8">
                  <c:v>АО "Народный Банк Казахстана"</c:v>
                </c:pt>
                <c:pt idx="9">
                  <c:v>АО "Банк ЦентрКредит"</c:v>
                </c:pt>
              </c:strCache>
            </c:strRef>
          </c:cat>
          <c:val>
            <c:numRef>
              <c:f>одобр.бву!$D$3:$D$12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11</c:v>
                </c:pt>
                <c:pt idx="9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49-4C66-A96D-6F6529FAE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8841328"/>
        <c:axId val="1"/>
      </c:barChart>
      <c:catAx>
        <c:axId val="86884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8841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8938227042106555"/>
          <c:y val="0.13389982692302793"/>
          <c:w val="0.580867898612065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одобр.бву!$C$28:$C$37</c:f>
              <c:strCache>
                <c:ptCount val="10"/>
                <c:pt idx="0">
                  <c:v>АО "ДБ «КАЗАХСТАН-ЗИРААТ ИНТЕРНЕШНЛ БАНК"</c:v>
                </c:pt>
                <c:pt idx="1">
                  <c:v>АО "Шинхан Банк Казахстан"</c:v>
                </c:pt>
                <c:pt idx="2">
                  <c:v>АО "Евразийский банк"</c:v>
                </c:pt>
                <c:pt idx="3">
                  <c:v>АО "Нурбанк"</c:v>
                </c:pt>
                <c:pt idx="4">
                  <c:v>First Heartland Jysan Bank</c:v>
                </c:pt>
                <c:pt idx="5">
                  <c:v>АО "ForteBank"</c:v>
                </c:pt>
                <c:pt idx="6">
                  <c:v>АО "Bank RBK"</c:v>
                </c:pt>
                <c:pt idx="7">
                  <c:v>АО "Народный Банк Казахстана"</c:v>
                </c:pt>
                <c:pt idx="8">
                  <c:v>АО «Bereke Bank» (ранее ДБ АО «Сбербанк»)</c:v>
                </c:pt>
                <c:pt idx="9">
                  <c:v>АО "Банк ЦентрКредит"</c:v>
                </c:pt>
              </c:strCache>
            </c:strRef>
          </c:cat>
          <c:val>
            <c:numRef>
              <c:f>одобр.бву!$D$28:$D$37</c:f>
              <c:numCache>
                <c:formatCode>_-* #\ ##0_р_._-;\-* #\ ##0_р_._-;_-* "-"??_р_._-;_-@_-</c:formatCode>
                <c:ptCount val="10"/>
                <c:pt idx="0">
                  <c:v>6.1276950000000001</c:v>
                </c:pt>
                <c:pt idx="1">
                  <c:v>40</c:v>
                </c:pt>
                <c:pt idx="2">
                  <c:v>112.66419999999999</c:v>
                </c:pt>
                <c:pt idx="3">
                  <c:v>131.2055</c:v>
                </c:pt>
                <c:pt idx="4">
                  <c:v>247.3629</c:v>
                </c:pt>
                <c:pt idx="5">
                  <c:v>299.27234900000002</c:v>
                </c:pt>
                <c:pt idx="6">
                  <c:v>302.62</c:v>
                </c:pt>
                <c:pt idx="7">
                  <c:v>668.37273900000002</c:v>
                </c:pt>
                <c:pt idx="8">
                  <c:v>919.56025</c:v>
                </c:pt>
                <c:pt idx="9">
                  <c:v>2515.4803306999997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5-4FD3-91A1-CC8003979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8084688"/>
        <c:axId val="1"/>
      </c:barChart>
      <c:catAx>
        <c:axId val="878084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878084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864251532336931"/>
          <c:y val="0.14741550575408843"/>
          <c:w val="0.72135748467663074"/>
          <c:h val="0.59458873410054502"/>
        </c:manualLayout>
      </c:layout>
      <c:pie3DChart>
        <c:varyColors val="1"/>
        <c:ser>
          <c:idx val="0"/>
          <c:order val="0"/>
          <c:tx>
            <c:strRef>
              <c:f>отрасли!$D$2</c:f>
              <c:strCache>
                <c:ptCount val="1"/>
                <c:pt idx="0">
                  <c:v> Доля, %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DD7-44FF-A167-728A2075A8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DD7-44FF-A167-728A2075A8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DD7-44FF-A167-728A2075A8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DD7-44FF-A167-728A2075A8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DD7-44FF-A167-728A2075A88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DD7-44FF-A167-728A2075A88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DD7-44FF-A167-728A2075A88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DD7-44FF-A167-728A2075A88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DD7-44FF-A167-728A2075A88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DD7-44FF-A167-728A2075A88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DD7-44FF-A167-728A2075A88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9DD7-44FF-A167-728A2075A88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9DD7-44FF-A167-728A2075A88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9DD7-44FF-A167-728A2075A88B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9DD7-44FF-A167-728A2075A88B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9DD7-44FF-A167-728A2075A88B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9DD7-44FF-A167-728A2075A8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отрасли!$C$3:$C$19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D-Снабжение электроэнергией, газом, паром, горячей водой и  кондиционированным воздухом</c:v>
                </c:pt>
                <c:pt idx="4">
                  <c:v>E-Водоснабжение; сбор, обработка и удаление отходов, деятельность по ликвидации загрязнений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I-Предоставление услуг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социальное обслуживание населения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отрасли!$D$3:$D$19</c:f>
              <c:numCache>
                <c:formatCode>0%</c:formatCode>
                <c:ptCount val="17"/>
                <c:pt idx="0">
                  <c:v>3.4082340521791585E-2</c:v>
                </c:pt>
                <c:pt idx="1">
                  <c:v>3.1669431458301914E-3</c:v>
                </c:pt>
                <c:pt idx="2">
                  <c:v>0.17388025938772433</c:v>
                </c:pt>
                <c:pt idx="3">
                  <c:v>6.0322726587241741E-4</c:v>
                </c:pt>
                <c:pt idx="4">
                  <c:v>4.5242044940431306E-3</c:v>
                </c:pt>
                <c:pt idx="5">
                  <c:v>3.6495249585281254E-2</c:v>
                </c:pt>
                <c:pt idx="6">
                  <c:v>0.28502488312471724</c:v>
                </c:pt>
                <c:pt idx="7">
                  <c:v>0.16845121399487256</c:v>
                </c:pt>
                <c:pt idx="8">
                  <c:v>4.7202533554516667E-2</c:v>
                </c:pt>
                <c:pt idx="9">
                  <c:v>7.238727190469009E-3</c:v>
                </c:pt>
                <c:pt idx="10">
                  <c:v>3.8003317749962295E-2</c:v>
                </c:pt>
                <c:pt idx="11">
                  <c:v>1.4326647564469915E-2</c:v>
                </c:pt>
                <c:pt idx="12">
                  <c:v>3.8304931382898505E-2</c:v>
                </c:pt>
                <c:pt idx="13">
                  <c:v>3.81541245664304E-2</c:v>
                </c:pt>
                <c:pt idx="14">
                  <c:v>2.729603378072689E-2</c:v>
                </c:pt>
                <c:pt idx="15">
                  <c:v>1.9001658874981148E-2</c:v>
                </c:pt>
                <c:pt idx="16">
                  <c:v>6.4243703815412459E-2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DD7-44FF-A167-728A2075A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65823497209048E-2"/>
          <c:y val="6.0818185337775617E-2"/>
          <c:w val="0.36677196052247857"/>
          <c:h val="0.9237971758542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 тенге</a:t>
            </a:r>
          </a:p>
        </c:rich>
      </c:tx>
      <c:layout>
        <c:manualLayout>
          <c:xMode val="edge"/>
          <c:yMode val="edge"/>
          <c:x val="0.1820916616192206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369375644478715"/>
          <c:y val="0.13019032098782241"/>
          <c:w val="0.49941870964138951"/>
          <c:h val="0.823981227309382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Лист2!$K$2:$K$21</c:f>
              <c:strCache>
                <c:ptCount val="20"/>
                <c:pt idx="0">
                  <c:v>РФ по области Улытау</c:v>
                </c:pt>
                <c:pt idx="1">
                  <c:v>РФ по области Жетiсу</c:v>
                </c:pt>
                <c:pt idx="2">
                  <c:v>РФ по области Абай</c:v>
                </c:pt>
                <c:pt idx="3">
                  <c:v>Туркестанская область </c:v>
                </c:pt>
                <c:pt idx="4">
                  <c:v>Акмолинская область</c:v>
                </c:pt>
                <c:pt idx="5">
                  <c:v>г.Шымкент</c:v>
                </c:pt>
                <c:pt idx="6">
                  <c:v>СКО</c:v>
                </c:pt>
                <c:pt idx="7">
                  <c:v>ЗКО</c:v>
                </c:pt>
                <c:pt idx="8">
                  <c:v>Костанайская область</c:v>
                </c:pt>
                <c:pt idx="9">
                  <c:v>Кызылординская область</c:v>
                </c:pt>
                <c:pt idx="10">
                  <c:v>Атырауская область</c:v>
                </c:pt>
                <c:pt idx="11">
                  <c:v>ВКО</c:v>
                </c:pt>
                <c:pt idx="12">
                  <c:v>Алматинская область</c:v>
                </c:pt>
                <c:pt idx="13">
                  <c:v>Карагандинская область</c:v>
                </c:pt>
                <c:pt idx="14">
                  <c:v>Жамбылская область</c:v>
                </c:pt>
                <c:pt idx="15">
                  <c:v>Мангистауская область</c:v>
                </c:pt>
                <c:pt idx="16">
                  <c:v>Павлодарская область</c:v>
                </c:pt>
                <c:pt idx="17">
                  <c:v>г.Алматы</c:v>
                </c:pt>
                <c:pt idx="18">
                  <c:v>Актюбинская область</c:v>
                </c:pt>
                <c:pt idx="19">
                  <c:v>г.Астана</c:v>
                </c:pt>
              </c:strCache>
            </c:strRef>
          </c:cat>
          <c:val>
            <c:numRef>
              <c:f>Лист2!$L$2:$L$21</c:f>
              <c:numCache>
                <c:formatCode>_-* #\ ##0.0_р_._-;\-* #\ ##0.0_р_._-;_-* "-"??_р_._-;_-@_-</c:formatCode>
                <c:ptCount val="20"/>
                <c:pt idx="0">
                  <c:v>3.8007664805000001</c:v>
                </c:pt>
                <c:pt idx="1">
                  <c:v>6.0563559209999998</c:v>
                </c:pt>
                <c:pt idx="2">
                  <c:v>6.5407195071900004</c:v>
                </c:pt>
                <c:pt idx="3">
                  <c:v>21.02730518564</c:v>
                </c:pt>
                <c:pt idx="4">
                  <c:v>25.097148146230001</c:v>
                </c:pt>
                <c:pt idx="5">
                  <c:v>27.212533659080002</c:v>
                </c:pt>
                <c:pt idx="6">
                  <c:v>27.318182962830001</c:v>
                </c:pt>
                <c:pt idx="7">
                  <c:v>30.497206987289999</c:v>
                </c:pt>
                <c:pt idx="8">
                  <c:v>30.843121860730001</c:v>
                </c:pt>
                <c:pt idx="9">
                  <c:v>33.50872691651</c:v>
                </c:pt>
                <c:pt idx="10">
                  <c:v>34.461521830780001</c:v>
                </c:pt>
                <c:pt idx="11">
                  <c:v>35.534177647990006</c:v>
                </c:pt>
                <c:pt idx="12">
                  <c:v>35.555496225239999</c:v>
                </c:pt>
                <c:pt idx="13">
                  <c:v>36.689699953679998</c:v>
                </c:pt>
                <c:pt idx="14">
                  <c:v>37.684911086519996</c:v>
                </c:pt>
                <c:pt idx="15">
                  <c:v>39.692111860040001</c:v>
                </c:pt>
                <c:pt idx="16">
                  <c:v>40.643138021860004</c:v>
                </c:pt>
                <c:pt idx="17">
                  <c:v>55.4505838428</c:v>
                </c:pt>
                <c:pt idx="18">
                  <c:v>57.931243513540004</c:v>
                </c:pt>
                <c:pt idx="19">
                  <c:v>61.258415333960009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1-4DDF-8920-40C05E3F0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818592"/>
        <c:axId val="1"/>
      </c:barChart>
      <c:catAx>
        <c:axId val="8688185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86881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1594279226624481"/>
          <c:y val="9.6522629113842948E-2"/>
          <c:w val="0.53298316634525333"/>
          <c:h val="0.8697318314662722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Лист3!$A$2:$A$28</c:f>
              <c:strCache>
                <c:ptCount val="27"/>
                <c:pt idx="0">
                  <c:v>ТОО Center Leasing</c:v>
                </c:pt>
                <c:pt idx="1">
                  <c:v>КАЗАХСТАН-ЗИРААТ ИНТЕРНЕШНЛ БАНК</c:v>
                </c:pt>
                <c:pt idx="2">
                  <c:v>Исламский Банк AlHilal</c:v>
                </c:pt>
                <c:pt idx="3">
                  <c:v>АО «Tengri Bank»</c:v>
                </c:pt>
                <c:pt idx="4">
                  <c:v>АО "Казинвестбанк"</c:v>
                </c:pt>
                <c:pt idx="5">
                  <c:v>АО "Эксимбанк"</c:v>
                </c:pt>
                <c:pt idx="6">
                  <c:v>МФО РИЦ Кызылорда</c:v>
                </c:pt>
                <c:pt idx="7">
                  <c:v>АО "Qazaq Banki"</c:v>
                </c:pt>
                <c:pt idx="8">
                  <c:v>АО " Банк Астана-Финанс"</c:v>
                </c:pt>
                <c:pt idx="9">
                  <c:v>АО "Capital Bank Kazakhstan"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АО "AsiaCredit Bank</c:v>
                </c:pt>
                <c:pt idx="13">
                  <c:v>АО "Казкоммерцбанк"</c:v>
                </c:pt>
                <c:pt idx="14">
                  <c:v>АО "Банк Kassa Nova"</c:v>
                </c:pt>
                <c:pt idx="15">
                  <c:v>АО "Bank RBK"</c:v>
                </c:pt>
                <c:pt idx="16">
                  <c:v>ДБ АО "Банк ВТБ Казахстан"</c:v>
                </c:pt>
                <c:pt idx="17">
                  <c:v>АО "Банк Фридом Финанс Казахстан"</c:v>
                </c:pt>
                <c:pt idx="18">
                  <c:v>АО "АТФБанк"</c:v>
                </c:pt>
                <c:pt idx="19">
                  <c:v>АО "Нурбанк"</c:v>
                </c:pt>
                <c:pt idx="20">
                  <c:v>АО ДБ "Альфа Банк"</c:v>
                </c:pt>
                <c:pt idx="21">
                  <c:v>АО "Евразийский 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Лист3!$B$2:$B$27</c:f>
              <c:numCache>
                <c:formatCode>_-* #\ ##0_р_._-;\-* #\ ##0_р_._-;_-* "-"??_р_._-;_-@_-</c:formatCode>
                <c:ptCount val="26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27</c:v>
                </c:pt>
                <c:pt idx="8">
                  <c:v>34</c:v>
                </c:pt>
                <c:pt idx="9">
                  <c:v>39</c:v>
                </c:pt>
                <c:pt idx="10">
                  <c:v>52</c:v>
                </c:pt>
                <c:pt idx="11">
                  <c:v>75</c:v>
                </c:pt>
                <c:pt idx="12">
                  <c:v>82</c:v>
                </c:pt>
                <c:pt idx="13">
                  <c:v>117</c:v>
                </c:pt>
                <c:pt idx="14">
                  <c:v>196</c:v>
                </c:pt>
                <c:pt idx="15">
                  <c:v>206</c:v>
                </c:pt>
                <c:pt idx="16" formatCode="General">
                  <c:v>416</c:v>
                </c:pt>
                <c:pt idx="17">
                  <c:v>455</c:v>
                </c:pt>
                <c:pt idx="18">
                  <c:v>492</c:v>
                </c:pt>
                <c:pt idx="19">
                  <c:v>986</c:v>
                </c:pt>
                <c:pt idx="20">
                  <c:v>1102</c:v>
                </c:pt>
                <c:pt idx="21">
                  <c:v>1191</c:v>
                </c:pt>
                <c:pt idx="22">
                  <c:v>1971</c:v>
                </c:pt>
                <c:pt idx="23">
                  <c:v>2814</c:v>
                </c:pt>
                <c:pt idx="24">
                  <c:v>8484</c:v>
                </c:pt>
                <c:pt idx="25">
                  <c:v>18615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91-4220-805F-E887C9119C76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Лист3!$A$2:$A$28</c:f>
              <c:strCache>
                <c:ptCount val="27"/>
                <c:pt idx="0">
                  <c:v>ТОО Center Leasing</c:v>
                </c:pt>
                <c:pt idx="1">
                  <c:v>КАЗАХСТАН-ЗИРААТ ИНТЕРНЕШНЛ БАНК</c:v>
                </c:pt>
                <c:pt idx="2">
                  <c:v>Исламский Банк AlHilal</c:v>
                </c:pt>
                <c:pt idx="3">
                  <c:v>АО «Tengri Bank»</c:v>
                </c:pt>
                <c:pt idx="4">
                  <c:v>АО "Казинвестбанк"</c:v>
                </c:pt>
                <c:pt idx="5">
                  <c:v>АО "Эксимбанк"</c:v>
                </c:pt>
                <c:pt idx="6">
                  <c:v>МФО РИЦ Кызылорда</c:v>
                </c:pt>
                <c:pt idx="7">
                  <c:v>АО "Qazaq Banki"</c:v>
                </c:pt>
                <c:pt idx="8">
                  <c:v>АО " Банк Астана-Финанс"</c:v>
                </c:pt>
                <c:pt idx="9">
                  <c:v>АО "Capital Bank Kazakhstan"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АО "AsiaCredit Bank</c:v>
                </c:pt>
                <c:pt idx="13">
                  <c:v>АО "Казкоммерцбанк"</c:v>
                </c:pt>
                <c:pt idx="14">
                  <c:v>АО "Банк Kassa Nova"</c:v>
                </c:pt>
                <c:pt idx="15">
                  <c:v>АО "Bank RBK"</c:v>
                </c:pt>
                <c:pt idx="16">
                  <c:v>ДБ АО "Банк ВТБ Казахстан"</c:v>
                </c:pt>
                <c:pt idx="17">
                  <c:v>АО "Банк Фридом Финанс Казахстан"</c:v>
                </c:pt>
                <c:pt idx="18">
                  <c:v>АО "АТФБанк"</c:v>
                </c:pt>
                <c:pt idx="19">
                  <c:v>АО "Нурбанк"</c:v>
                </c:pt>
                <c:pt idx="20">
                  <c:v>АО ДБ "Альфа Банк"</c:v>
                </c:pt>
                <c:pt idx="21">
                  <c:v>АО "Евразийский 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Лист3!$B$2:$B$28</c:f>
              <c:numCache>
                <c:formatCode>_-* #\ ##0_р_._-;\-* #\ ##0_р_._-;_-* "-"??_р_._-;_-@_-</c:formatCode>
                <c:ptCount val="27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27</c:v>
                </c:pt>
                <c:pt idx="8">
                  <c:v>34</c:v>
                </c:pt>
                <c:pt idx="9">
                  <c:v>39</c:v>
                </c:pt>
                <c:pt idx="10">
                  <c:v>52</c:v>
                </c:pt>
                <c:pt idx="11">
                  <c:v>75</c:v>
                </c:pt>
                <c:pt idx="12">
                  <c:v>82</c:v>
                </c:pt>
                <c:pt idx="13">
                  <c:v>117</c:v>
                </c:pt>
                <c:pt idx="14">
                  <c:v>196</c:v>
                </c:pt>
                <c:pt idx="15">
                  <c:v>206</c:v>
                </c:pt>
                <c:pt idx="16" formatCode="General">
                  <c:v>416</c:v>
                </c:pt>
                <c:pt idx="17">
                  <c:v>455</c:v>
                </c:pt>
                <c:pt idx="18">
                  <c:v>492</c:v>
                </c:pt>
                <c:pt idx="19">
                  <c:v>986</c:v>
                </c:pt>
                <c:pt idx="20">
                  <c:v>1102</c:v>
                </c:pt>
                <c:pt idx="21">
                  <c:v>1191</c:v>
                </c:pt>
                <c:pt idx="22">
                  <c:v>1971</c:v>
                </c:pt>
                <c:pt idx="23">
                  <c:v>2814</c:v>
                </c:pt>
                <c:pt idx="24">
                  <c:v>8484</c:v>
                </c:pt>
                <c:pt idx="25">
                  <c:v>18615</c:v>
                </c:pt>
                <c:pt idx="26">
                  <c:v>20015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91-4220-805F-E887C9119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828800"/>
        <c:axId val="1"/>
      </c:barChart>
      <c:catAx>
        <c:axId val="8688288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868828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6318733838240617"/>
          <c:y val="0.12044837280715405"/>
          <c:w val="0.50004787766815195"/>
          <c:h val="0.839811189609204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64-43AE-99EC-58D0E06B191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Лист3!$A$31:$A$57</c:f>
              <c:strCache>
                <c:ptCount val="27"/>
                <c:pt idx="0">
                  <c:v>КАЗАХСТАН-ЗИРААТ ИНТЕРНЕШНЛ БАНК</c:v>
                </c:pt>
                <c:pt idx="1">
                  <c:v>АО "Эксимбанк"</c:v>
                </c:pt>
                <c:pt idx="2">
                  <c:v>МФО РИЦ Кызылорда</c:v>
                </c:pt>
                <c:pt idx="3">
                  <c:v>ТОО Center Leasing</c:v>
                </c:pt>
                <c:pt idx="4">
                  <c:v>АО «Tengri Bank»</c:v>
                </c:pt>
                <c:pt idx="5">
                  <c:v>АО " Банк Астана-Финанс"</c:v>
                </c:pt>
                <c:pt idx="6">
                  <c:v>АО "Казинвестбанк"</c:v>
                </c:pt>
                <c:pt idx="7">
                  <c:v>АО "Capital Bank Kazakhstan"</c:v>
                </c:pt>
                <c:pt idx="8">
                  <c:v>АО "Qazaq Banki"</c:v>
                </c:pt>
                <c:pt idx="9">
                  <c:v>АО «Шинхан Банк Казахстан»</c:v>
                </c:pt>
                <c:pt idx="10">
                  <c:v>АО "AsiaCredit Bank</c:v>
                </c:pt>
                <c:pt idx="11">
                  <c:v>АО  "Delta Bank"</c:v>
                </c:pt>
                <c:pt idx="12">
                  <c:v>Исламский Банк AlHilal</c:v>
                </c:pt>
                <c:pt idx="13">
                  <c:v>АО "Банк Kassa Nova"</c:v>
                </c:pt>
                <c:pt idx="14">
                  <c:v>АО "Казкоммерцбанк"</c:v>
                </c:pt>
                <c:pt idx="15">
                  <c:v>АО "Банк Фридом Финанс Казахстан"</c:v>
                </c:pt>
                <c:pt idx="16">
                  <c:v>ДБ АО "Банк ВТБ Казахстан"</c:v>
                </c:pt>
                <c:pt idx="17">
                  <c:v>АО "АТФБанк"</c:v>
                </c:pt>
                <c:pt idx="18">
                  <c:v>АО "Bank RBK"</c:v>
                </c:pt>
                <c:pt idx="19">
                  <c:v>АО ДБ "Альфа Банк"</c:v>
                </c:pt>
                <c:pt idx="20">
                  <c:v>АО "Евразийский банк"</c:v>
                </c:pt>
                <c:pt idx="21">
                  <c:v>АО "Нурбанк"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"Банк ЦентрКредит"</c:v>
                </c:pt>
                <c:pt idx="26">
                  <c:v>АО "Народный Банк Казахстана"</c:v>
                </c:pt>
              </c:strCache>
            </c:strRef>
          </c:cat>
          <c:val>
            <c:numRef>
              <c:f>Лист3!$B$31:$B$57</c:f>
              <c:numCache>
                <c:formatCode>_-* #\ ##0.0_р_._-;\-* #\ ##0.0_р_._-;_-* "-"??_р_._-;_-@_-</c:formatCode>
                <c:ptCount val="27"/>
                <c:pt idx="0">
                  <c:v>9.3660570999999998E-2</c:v>
                </c:pt>
                <c:pt idx="1">
                  <c:v>0.14294999999999999</c:v>
                </c:pt>
                <c:pt idx="2">
                  <c:v>0.14535000000000001</c:v>
                </c:pt>
                <c:pt idx="3">
                  <c:v>0.245</c:v>
                </c:pt>
                <c:pt idx="4">
                  <c:v>0.26639878</c:v>
                </c:pt>
                <c:pt idx="5">
                  <c:v>0.317592335</c:v>
                </c:pt>
                <c:pt idx="6">
                  <c:v>0.36161015000000002</c:v>
                </c:pt>
                <c:pt idx="7">
                  <c:v>0.50544466600000004</c:v>
                </c:pt>
                <c:pt idx="8">
                  <c:v>0.85046500000000003</c:v>
                </c:pt>
                <c:pt idx="9">
                  <c:v>0.86085990199999995</c:v>
                </c:pt>
                <c:pt idx="10">
                  <c:v>0.88888928</c:v>
                </c:pt>
                <c:pt idx="11">
                  <c:v>1.098040583</c:v>
                </c:pt>
                <c:pt idx="12">
                  <c:v>1.3294649999999999</c:v>
                </c:pt>
                <c:pt idx="13">
                  <c:v>2.2548577339999998</c:v>
                </c:pt>
                <c:pt idx="14">
                  <c:v>4.0745750809999999</c:v>
                </c:pt>
                <c:pt idx="15">
                  <c:v>5.4238991299999997</c:v>
                </c:pt>
                <c:pt idx="16">
                  <c:v>6.4644956558999995</c:v>
                </c:pt>
                <c:pt idx="17">
                  <c:v>7.6675927003800002</c:v>
                </c:pt>
                <c:pt idx="18">
                  <c:v>9.8407036861799995</c:v>
                </c:pt>
                <c:pt idx="19">
                  <c:v>17.587575319140001</c:v>
                </c:pt>
                <c:pt idx="20">
                  <c:v>17.849368549489999</c:v>
                </c:pt>
                <c:pt idx="21">
                  <c:v>21.709228210470002</c:v>
                </c:pt>
                <c:pt idx="22">
                  <c:v>37.467325621530001</c:v>
                </c:pt>
                <c:pt idx="23">
                  <c:v>63.051114833500002</c:v>
                </c:pt>
                <c:pt idx="24">
                  <c:v>95.701675454440007</c:v>
                </c:pt>
                <c:pt idx="25">
                  <c:v>172.80508364165999</c:v>
                </c:pt>
                <c:pt idx="26">
                  <c:v>177.80014505871998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4-43AE-99EC-58D0E06B1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816272"/>
        <c:axId val="1"/>
      </c:barChart>
      <c:catAx>
        <c:axId val="8688162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868816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5733940804021974"/>
          <c:y val="0.12664501609172851"/>
          <c:w val="0.57646665171787648"/>
          <c:h val="0.8273336779315054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Лист4!$A$3:$A$22</c:f>
              <c:strCache>
                <c:ptCount val="20"/>
                <c:pt idx="0">
                  <c:v>РФ по области Улытау</c:v>
                </c:pt>
                <c:pt idx="1">
                  <c:v>СКО</c:v>
                </c:pt>
                <c:pt idx="2">
                  <c:v>Акмолинская область</c:v>
                </c:pt>
                <c:pt idx="3">
                  <c:v>РФ по области Жетiсу</c:v>
                </c:pt>
                <c:pt idx="4">
                  <c:v>РФ по области Абай</c:v>
                </c:pt>
                <c:pt idx="5">
                  <c:v>Алматинская область</c:v>
                </c:pt>
                <c:pt idx="6">
                  <c:v>ВКО</c:v>
                </c:pt>
                <c:pt idx="7">
                  <c:v>Туркестанская область </c:v>
                </c:pt>
                <c:pt idx="8">
                  <c:v>Костанайская область</c:v>
                </c:pt>
                <c:pt idx="9">
                  <c:v>ЗКО</c:v>
                </c:pt>
                <c:pt idx="10">
                  <c:v>Павлодарская область</c:v>
                </c:pt>
                <c:pt idx="11">
                  <c:v>Карагандинская область</c:v>
                </c:pt>
                <c:pt idx="12">
                  <c:v>г.Шымкент</c:v>
                </c:pt>
                <c:pt idx="13">
                  <c:v>Атырауская область</c:v>
                </c:pt>
                <c:pt idx="14">
                  <c:v>г.Алматы</c:v>
                </c:pt>
                <c:pt idx="15">
                  <c:v>Кызылординская область</c:v>
                </c:pt>
                <c:pt idx="16">
                  <c:v>Жамбылская область</c:v>
                </c:pt>
                <c:pt idx="17">
                  <c:v>Актюбинская область</c:v>
                </c:pt>
                <c:pt idx="18">
                  <c:v>Мангистауская область</c:v>
                </c:pt>
                <c:pt idx="19">
                  <c:v>г.Астана</c:v>
                </c:pt>
              </c:strCache>
            </c:strRef>
          </c:cat>
          <c:val>
            <c:numRef>
              <c:f>Лист4!$B$3:$B$22</c:f>
              <c:numCache>
                <c:formatCode>General</c:formatCode>
                <c:ptCount val="20"/>
                <c:pt idx="0">
                  <c:v>85</c:v>
                </c:pt>
                <c:pt idx="1">
                  <c:v>169</c:v>
                </c:pt>
                <c:pt idx="2">
                  <c:v>188</c:v>
                </c:pt>
                <c:pt idx="3">
                  <c:v>188</c:v>
                </c:pt>
                <c:pt idx="4">
                  <c:v>197</c:v>
                </c:pt>
                <c:pt idx="5">
                  <c:v>210</c:v>
                </c:pt>
                <c:pt idx="6">
                  <c:v>219</c:v>
                </c:pt>
                <c:pt idx="7">
                  <c:v>244</c:v>
                </c:pt>
                <c:pt idx="8">
                  <c:v>245</c:v>
                </c:pt>
                <c:pt idx="9">
                  <c:v>292</c:v>
                </c:pt>
                <c:pt idx="10">
                  <c:v>317</c:v>
                </c:pt>
                <c:pt idx="11">
                  <c:v>328</c:v>
                </c:pt>
                <c:pt idx="12">
                  <c:v>385</c:v>
                </c:pt>
                <c:pt idx="13">
                  <c:v>388</c:v>
                </c:pt>
                <c:pt idx="14">
                  <c:v>474</c:v>
                </c:pt>
                <c:pt idx="15">
                  <c:v>475</c:v>
                </c:pt>
                <c:pt idx="16">
                  <c:v>489</c:v>
                </c:pt>
                <c:pt idx="17">
                  <c:v>529</c:v>
                </c:pt>
                <c:pt idx="18">
                  <c:v>571</c:v>
                </c:pt>
                <c:pt idx="19">
                  <c:v>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D-4F2B-882A-FA148B6E1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825552"/>
        <c:axId val="1"/>
      </c:barChart>
      <c:catAx>
        <c:axId val="868825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8825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5946177485220282"/>
          <c:y val="0.12454386325151492"/>
          <c:w val="0.49076392110747202"/>
          <c:h val="0.844272865307640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1A8-40DA-A35A-B5B1258970F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Лист4!$A$27:$A$46</c:f>
              <c:strCache>
                <c:ptCount val="20"/>
                <c:pt idx="0">
                  <c:v>РФ по области Улытау</c:v>
                </c:pt>
                <c:pt idx="1">
                  <c:v>РФ по области Абай</c:v>
                </c:pt>
                <c:pt idx="2">
                  <c:v>РФ по области Жетiсу</c:v>
                </c:pt>
                <c:pt idx="3">
                  <c:v>Туркестанская область </c:v>
                </c:pt>
                <c:pt idx="4">
                  <c:v>ВКО</c:v>
                </c:pt>
                <c:pt idx="5">
                  <c:v>Карагандинская область</c:v>
                </c:pt>
                <c:pt idx="6">
                  <c:v>СКО</c:v>
                </c:pt>
                <c:pt idx="7">
                  <c:v>г.Шымкент</c:v>
                </c:pt>
                <c:pt idx="8">
                  <c:v>Алматинская область</c:v>
                </c:pt>
                <c:pt idx="9">
                  <c:v>Атырауская область</c:v>
                </c:pt>
                <c:pt idx="10">
                  <c:v>Акмолинская область</c:v>
                </c:pt>
                <c:pt idx="11">
                  <c:v>Кызылординская область</c:v>
                </c:pt>
                <c:pt idx="12">
                  <c:v>Жамбылская область</c:v>
                </c:pt>
                <c:pt idx="13">
                  <c:v>ЗКО</c:v>
                </c:pt>
                <c:pt idx="14">
                  <c:v>Костанайская область</c:v>
                </c:pt>
                <c:pt idx="15">
                  <c:v>Павлодарская область</c:v>
                </c:pt>
                <c:pt idx="16">
                  <c:v>Мангистауская область</c:v>
                </c:pt>
                <c:pt idx="17">
                  <c:v>Актюбинская область</c:v>
                </c:pt>
                <c:pt idx="18">
                  <c:v>г.Алматы</c:v>
                </c:pt>
                <c:pt idx="19">
                  <c:v>г.Астана</c:v>
                </c:pt>
              </c:strCache>
            </c:strRef>
          </c:cat>
          <c:val>
            <c:numRef>
              <c:f>Лист4!$B$27:$B$46</c:f>
              <c:numCache>
                <c:formatCode>_-* #\ ##0.0_р_._-;\-* #\ ##0.0_р_._-;_-* "-"??_р_._-;_-@_-</c:formatCode>
                <c:ptCount val="20"/>
                <c:pt idx="0">
                  <c:v>1.6281189465000001</c:v>
                </c:pt>
                <c:pt idx="1">
                  <c:v>2.9959169241899999</c:v>
                </c:pt>
                <c:pt idx="2">
                  <c:v>3.1135025550000002</c:v>
                </c:pt>
                <c:pt idx="3">
                  <c:v>4.371266274049999</c:v>
                </c:pt>
                <c:pt idx="4">
                  <c:v>4.436214981</c:v>
                </c:pt>
                <c:pt idx="5">
                  <c:v>4.8055914829999997</c:v>
                </c:pt>
                <c:pt idx="6">
                  <c:v>4.8085920829999997</c:v>
                </c:pt>
                <c:pt idx="7">
                  <c:v>4.9998399272100009</c:v>
                </c:pt>
                <c:pt idx="8">
                  <c:v>5.6561423297200006</c:v>
                </c:pt>
                <c:pt idx="9">
                  <c:v>5.8381045496000006</c:v>
                </c:pt>
                <c:pt idx="10">
                  <c:v>5.8789541609100002</c:v>
                </c:pt>
                <c:pt idx="11">
                  <c:v>6.0235458985200001</c:v>
                </c:pt>
                <c:pt idx="12">
                  <c:v>6.4911257999499998</c:v>
                </c:pt>
                <c:pt idx="13">
                  <c:v>6.6839346600000002</c:v>
                </c:pt>
                <c:pt idx="14">
                  <c:v>6.730428743</c:v>
                </c:pt>
                <c:pt idx="15">
                  <c:v>7.2160371369999998</c:v>
                </c:pt>
                <c:pt idx="16">
                  <c:v>7.9054123386299997</c:v>
                </c:pt>
                <c:pt idx="17">
                  <c:v>8.5701202379999994</c:v>
                </c:pt>
                <c:pt idx="18">
                  <c:v>9.2203763920000004</c:v>
                </c:pt>
                <c:pt idx="19">
                  <c:v>10.916232746240002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A8-40DA-A35A-B5B125897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815808"/>
        <c:axId val="1"/>
      </c:barChart>
      <c:catAx>
        <c:axId val="8688158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868815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7422243300904537"/>
          <c:y val="0.11778450804287934"/>
          <c:w val="0.4935432273787268"/>
          <c:h val="0.850648986671495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Лист5.!$B$3:$B$13</c:f>
              <c:strCache>
                <c:ptCount val="11"/>
                <c:pt idx="0">
                  <c:v>ТОО Center Leasing</c:v>
                </c:pt>
                <c:pt idx="1">
                  <c:v>АО "Шинхан Банк Казахстан"</c:v>
                </c:pt>
                <c:pt idx="2">
                  <c:v>АО "Банк "Bank RBK"</c:v>
                </c:pt>
                <c:pt idx="3">
                  <c:v>АО "Нурбанк"</c:v>
                </c:pt>
                <c:pt idx="4">
                  <c:v>АО "Евразийский банк"</c:v>
                </c:pt>
                <c:pt idx="5">
                  <c:v>АО «Bereke Bank» (ранее ДБ АО «Сбербанк»)</c:v>
                </c:pt>
                <c:pt idx="6">
                  <c:v>АО "ForteBank"</c:v>
                </c:pt>
                <c:pt idx="7">
                  <c:v>АО "First Heartland Jusan Bank"</c:v>
                </c:pt>
                <c:pt idx="8">
                  <c:v>АО "Банк Фридом Финанс Казахстан"</c:v>
                </c:pt>
                <c:pt idx="9">
                  <c:v>АО "Народный Банк Казахстана"</c:v>
                </c:pt>
                <c:pt idx="10">
                  <c:v>АО "Банк ЦентрКредит"</c:v>
                </c:pt>
              </c:strCache>
            </c:strRef>
          </c:cat>
          <c:val>
            <c:numRef>
              <c:f>Лист5.!$C$3:$C$13</c:f>
              <c:numCache>
                <c:formatCode>General</c:formatCode>
                <c:ptCount val="11"/>
                <c:pt idx="0">
                  <c:v>1</c:v>
                </c:pt>
                <c:pt idx="1">
                  <c:v>6</c:v>
                </c:pt>
                <c:pt idx="2">
                  <c:v>17</c:v>
                </c:pt>
                <c:pt idx="3">
                  <c:v>113</c:v>
                </c:pt>
                <c:pt idx="4">
                  <c:v>134</c:v>
                </c:pt>
                <c:pt idx="5">
                  <c:v>161</c:v>
                </c:pt>
                <c:pt idx="6">
                  <c:v>234</c:v>
                </c:pt>
                <c:pt idx="7">
                  <c:v>450</c:v>
                </c:pt>
                <c:pt idx="8">
                  <c:v>450</c:v>
                </c:pt>
                <c:pt idx="9">
                  <c:v>961</c:v>
                </c:pt>
                <c:pt idx="10">
                  <c:v>4104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81-4386-AA4C-83A3712F1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8813952"/>
        <c:axId val="1"/>
      </c:barChart>
      <c:catAx>
        <c:axId val="86881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8813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подписанных,ДГ  млрд.тенге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9940970243601731"/>
          <c:y val="0.15085260474245876"/>
          <c:w val="0.58041694160840318"/>
          <c:h val="0.7817641705961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Лист5.!$L$3:$L$13</c:f>
              <c:strCache>
                <c:ptCount val="11"/>
                <c:pt idx="0">
                  <c:v>АО "Шинхан Банк Казахстан"</c:v>
                </c:pt>
                <c:pt idx="1">
                  <c:v>ТОО Center Leasing</c:v>
                </c:pt>
                <c:pt idx="2">
                  <c:v>АО "Банк "Bank RBK"</c:v>
                </c:pt>
                <c:pt idx="3">
                  <c:v>АО "Евразийский банк"</c:v>
                </c:pt>
                <c:pt idx="4">
                  <c:v>АО "Нурбанк"</c:v>
                </c:pt>
                <c:pt idx="5">
                  <c:v>АО "Банк Фридом Финанс Казахстан"</c:v>
                </c:pt>
                <c:pt idx="6">
                  <c:v>АО «Bereke Bank» (ранее ДБ АО «Сбербанк»)</c:v>
                </c:pt>
                <c:pt idx="7">
                  <c:v>АО "ForteBank"</c:v>
                </c:pt>
                <c:pt idx="8">
                  <c:v>АО "First Heartland Jusan Bank"</c:v>
                </c:pt>
                <c:pt idx="9">
                  <c:v>АО "Народный Банк Казахстана"</c:v>
                </c:pt>
                <c:pt idx="10">
                  <c:v>АО "Банк ЦентрКредит"</c:v>
                </c:pt>
              </c:strCache>
            </c:strRef>
          </c:cat>
          <c:val>
            <c:numRef>
              <c:f>Лист5.!$M$3:$M$13</c:f>
              <c:numCache>
                <c:formatCode>_-* #\ ##0.0_р_._-;\-* #\ ##0.0_р_._-;_-* "-"??_р_._-;_-@_-</c:formatCode>
                <c:ptCount val="11"/>
                <c:pt idx="0">
                  <c:v>0.1490195</c:v>
                </c:pt>
                <c:pt idx="1">
                  <c:v>0.245</c:v>
                </c:pt>
                <c:pt idx="2">
                  <c:v>1.6183540439999999</c:v>
                </c:pt>
                <c:pt idx="3">
                  <c:v>3.573192508</c:v>
                </c:pt>
                <c:pt idx="4">
                  <c:v>4.3389982150000002</c:v>
                </c:pt>
                <c:pt idx="5">
                  <c:v>5.3516491300000002</c:v>
                </c:pt>
                <c:pt idx="6">
                  <c:v>6.2992426029999997</c:v>
                </c:pt>
                <c:pt idx="7">
                  <c:v>7.1034245111899992</c:v>
                </c:pt>
                <c:pt idx="8">
                  <c:v>12.573717189469999</c:v>
                </c:pt>
                <c:pt idx="9">
                  <c:v>25.072911598520001</c:v>
                </c:pt>
                <c:pt idx="10">
                  <c:v>51.96394886833999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3-4070-B06E-9CDF3F30F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8835760"/>
        <c:axId val="1"/>
      </c:barChart>
      <c:catAx>
        <c:axId val="868835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868835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одобренных  ДГ</a:t>
            </a:r>
          </a:p>
        </c:rich>
      </c:tx>
      <c:layout>
        <c:manualLayout>
          <c:xMode val="edge"/>
          <c:yMode val="edge"/>
          <c:x val="0.27535679133858265"/>
          <c:y val="2.21198046446725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627484675164792"/>
          <c:y val="0.11783687416431436"/>
          <c:w val="0.55543543050604005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2020г.'!$A$4:$A$22</c:f>
              <c:strCache>
                <c:ptCount val="19"/>
                <c:pt idx="0">
                  <c:v>ВКО</c:v>
                </c:pt>
                <c:pt idx="1">
                  <c:v>Павлодарская область</c:v>
                </c:pt>
                <c:pt idx="2">
                  <c:v>РФ по области Улытау</c:v>
                </c:pt>
                <c:pt idx="3">
                  <c:v>Акмолинская область</c:v>
                </c:pt>
                <c:pt idx="4">
                  <c:v>Туркестанская область</c:v>
                </c:pt>
                <c:pt idx="5">
                  <c:v>Атырауская область</c:v>
                </c:pt>
                <c:pt idx="6">
                  <c:v>ЗКО</c:v>
                </c:pt>
                <c:pt idx="7">
                  <c:v>Костанайская область</c:v>
                </c:pt>
                <c:pt idx="8">
                  <c:v>г.Шымкент</c:v>
                </c:pt>
                <c:pt idx="9">
                  <c:v>Жамбылская область</c:v>
                </c:pt>
                <c:pt idx="10">
                  <c:v>Мангистауская область</c:v>
                </c:pt>
                <c:pt idx="11">
                  <c:v>Карагандинская область</c:v>
                </c:pt>
                <c:pt idx="12">
                  <c:v>Кызылординская область</c:v>
                </c:pt>
                <c:pt idx="13">
                  <c:v>РФ по области Абай</c:v>
                </c:pt>
                <c:pt idx="14">
                  <c:v>г.Алматы</c:v>
                </c:pt>
                <c:pt idx="15">
                  <c:v>РФ по области Жетiсу</c:v>
                </c:pt>
                <c:pt idx="16">
                  <c:v>Алматинская область</c:v>
                </c:pt>
                <c:pt idx="17">
                  <c:v>г.Астана</c:v>
                </c:pt>
                <c:pt idx="18">
                  <c:v>Актюбинская область</c:v>
                </c:pt>
              </c:strCache>
            </c:strRef>
          </c:cat>
          <c:val>
            <c:numRef>
              <c:f>'Одобренные РФ 2020г.'!$B$4:$B$22</c:f>
              <c:numCache>
                <c:formatCode>#,##0</c:formatCode>
                <c:ptCount val="19"/>
                <c:pt idx="0" formatCode="General">
                  <c:v>1</c:v>
                </c:pt>
                <c:pt idx="1">
                  <c:v>1</c:v>
                </c:pt>
                <c:pt idx="2" formatCode="_-* #\ ##0_р_._-;\-* #\ ##0_р_._-;_-* &quot;-&quot;??_р_._-;_-@_-">
                  <c:v>1</c:v>
                </c:pt>
                <c:pt idx="3" formatCode="_-* #\ ##0_р_._-;\-* #\ ##0_р_._-;_-* &quot;-&quot;??_р_._-;_-@_-">
                  <c:v>2</c:v>
                </c:pt>
                <c:pt idx="4" formatCode="General">
                  <c:v>2</c:v>
                </c:pt>
                <c:pt idx="5" formatCode="General">
                  <c:v>3</c:v>
                </c:pt>
                <c:pt idx="6" formatCode="General">
                  <c:v>3</c:v>
                </c:pt>
                <c:pt idx="7" formatCode="General">
                  <c:v>3</c:v>
                </c:pt>
                <c:pt idx="8" formatCode="General">
                  <c:v>3</c:v>
                </c:pt>
                <c:pt idx="9" formatCode="General">
                  <c:v>4</c:v>
                </c:pt>
                <c:pt idx="10" formatCode="General">
                  <c:v>4</c:v>
                </c:pt>
                <c:pt idx="11" formatCode="_-* #\ ##0_р_._-;\-* #\ ##0_р_._-;_-* &quot;-&quot;??_р_._-;_-@_-">
                  <c:v>5</c:v>
                </c:pt>
                <c:pt idx="12" formatCode="General">
                  <c:v>6</c:v>
                </c:pt>
                <c:pt idx="13" formatCode="General">
                  <c:v>6</c:v>
                </c:pt>
                <c:pt idx="14" formatCode="General">
                  <c:v>7</c:v>
                </c:pt>
                <c:pt idx="15" formatCode="General">
                  <c:v>7</c:v>
                </c:pt>
                <c:pt idx="16" formatCode="General">
                  <c:v>9</c:v>
                </c:pt>
                <c:pt idx="17" formatCode="_-* #\ ##0_р_._-;\-* #\ ##0_р_._-;_-* &quot;-&quot;??_р_._-;_-@_-">
                  <c:v>9</c:v>
                </c:pt>
                <c:pt idx="18" formatCode="General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4-4D73-B9FC-F33919C48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076336"/>
        <c:axId val="1"/>
      </c:barChart>
      <c:catAx>
        <c:axId val="878076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8076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3F255-3293-496A-B28A-7655CE334B02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12873-C21D-49AD-A64E-816FF1651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5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1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9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1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5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6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8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19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5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56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12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40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0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6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2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5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40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70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4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15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1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8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3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3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8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4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BC76-7F3C-4E88-BFB6-5D15A1F76879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9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12.09.2023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2005" y="3094402"/>
            <a:ext cx="5769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  <a:ea typeface="+mj-ea"/>
                <a:cs typeface="+mj-cs"/>
              </a:rPr>
              <a:t>Национальный проект по развитию предпринимательства на 2021-2025 годы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DC1CD-1317-FDFC-63A3-96476F7A4016}"/>
              </a:ext>
            </a:extLst>
          </p:cNvPr>
          <p:cNvSpPr txBox="1">
            <a:spLocks/>
          </p:cNvSpPr>
          <p:nvPr/>
        </p:nvSpPr>
        <p:spPr>
          <a:xfrm>
            <a:off x="4127619" y="6358255"/>
            <a:ext cx="4119073" cy="3843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2023 г.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0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6511895" y="906535"/>
            <a:ext cx="33178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 период с 2010г. по 01.09.2023г.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837" y="916133"/>
            <a:ext cx="6622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16779"/>
              </p:ext>
            </p:extLst>
          </p:nvPr>
        </p:nvGraphicFramePr>
        <p:xfrm>
          <a:off x="521293" y="1730561"/>
          <a:ext cx="9562273" cy="867955"/>
        </p:xfrm>
        <a:graphic>
          <a:graphicData uri="http://schemas.openxmlformats.org/drawingml/2006/table">
            <a:tbl>
              <a:tblPr firstRow="1" bandRow="1"/>
              <a:tblGrid>
                <a:gridCol w="2390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72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Одобрено Фондом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Подписано ДГ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Общая сумма заключенных кредитов, млрд. тенге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Сумма заключенных гарантий, млрд. тенге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0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57 513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57 421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1 364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647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D48F1E-DAC2-8E5F-62FD-AC11EA4CBB39}"/>
              </a:ext>
            </a:extLst>
          </p:cNvPr>
          <p:cNvSpPr/>
          <p:nvPr/>
        </p:nvSpPr>
        <p:spPr>
          <a:xfrm>
            <a:off x="577207" y="3610560"/>
            <a:ext cx="641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итого по инструменту гарантирование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1BDEECC-AD1C-2E59-4AD1-B0A4BF1BE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476560"/>
              </p:ext>
            </p:extLst>
          </p:nvPr>
        </p:nvGraphicFramePr>
        <p:xfrm>
          <a:off x="521293" y="4486542"/>
          <a:ext cx="9428050" cy="1067880"/>
        </p:xfrm>
        <a:graphic>
          <a:graphicData uri="http://schemas.openxmlformats.org/drawingml/2006/table">
            <a:tbl>
              <a:tblPr firstRow="1" bandRow="1"/>
              <a:tblGrid>
                <a:gridCol w="2295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94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Одобрено Фондом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Подписано ДГ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Общая сумма кредитов, млрд. тенге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Сумма гарантий, млрд. тенге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3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6 723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6 631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241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118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D5BFD7-01AD-681F-19C8-6EBCFAEE3836}"/>
              </a:ext>
            </a:extLst>
          </p:cNvPr>
          <p:cNvSpPr/>
          <p:nvPr/>
        </p:nvSpPr>
        <p:spPr>
          <a:xfrm>
            <a:off x="6511895" y="3415571"/>
            <a:ext cx="3602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2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по состоянию с 01.01.2023г. по 01.09.2023г</a:t>
            </a:r>
          </a:p>
        </p:txBody>
      </p:sp>
    </p:spTree>
    <p:extLst>
      <p:ext uri="{BB962C8B-B14F-4D97-AF65-F5344CB8AC3E}">
        <p14:creationId xmlns:p14="http://schemas.microsoft.com/office/powerpoint/2010/main" val="108066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912" y="222636"/>
            <a:ext cx="7667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53423" y="1209858"/>
            <a:ext cx="1981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01.01.2010г. по 01.09.23г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836" y="6070481"/>
            <a:ext cx="9774703" cy="86870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ДГ-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57 421  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1 363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647 млрд. тенге. 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C0C455B-D938-A99E-BAC8-E4A0F43E3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12450"/>
              </p:ext>
            </p:extLst>
          </p:nvPr>
        </p:nvGraphicFramePr>
        <p:xfrm>
          <a:off x="535314" y="1552652"/>
          <a:ext cx="4600707" cy="442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F079536-BC46-F4E5-FDCF-D8C3640628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952902"/>
              </p:ext>
            </p:extLst>
          </p:nvPr>
        </p:nvGraphicFramePr>
        <p:xfrm>
          <a:off x="5200260" y="1552653"/>
          <a:ext cx="4956238" cy="442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100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99759" y="1209858"/>
            <a:ext cx="2181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01.01.2010г. по 01.0</a:t>
            </a: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9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104" y="214247"/>
            <a:ext cx="6772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БВУ)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218290" y="6304617"/>
            <a:ext cx="10333172" cy="66738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ЦентрКредит», АО «Народный Банк Казахстана»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«Народный Банк Казахстана»,  АО «Банк ЦентрКредит»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3EC5B85-CDE8-9BE9-2627-9D4E2A7E27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188103"/>
              </p:ext>
            </p:extLst>
          </p:nvPr>
        </p:nvGraphicFramePr>
        <p:xfrm>
          <a:off x="322339" y="1323600"/>
          <a:ext cx="5062537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41BFB555-B70B-756B-9E35-3AE3455A74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222983"/>
              </p:ext>
            </p:extLst>
          </p:nvPr>
        </p:nvGraphicFramePr>
        <p:xfrm>
          <a:off x="5384876" y="1488676"/>
          <a:ext cx="5205555" cy="481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747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6333" y="256193"/>
            <a:ext cx="758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ДГ(в разрезе регионов 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84352" y="1235898"/>
            <a:ext cx="17892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 01.01. по 01.09.2023г.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296333" y="5975217"/>
            <a:ext cx="9955589" cy="85534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Мангистауская область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89CEF67-FCF8-C704-E229-00A7DC8D7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102573"/>
              </p:ext>
            </p:extLst>
          </p:nvPr>
        </p:nvGraphicFramePr>
        <p:xfrm>
          <a:off x="296333" y="1527722"/>
          <a:ext cx="4918452" cy="4400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573962E-D3E4-EE11-F830-FCD4BFC561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074940"/>
              </p:ext>
            </p:extLst>
          </p:nvPr>
        </p:nvGraphicFramePr>
        <p:xfrm>
          <a:off x="5171988" y="1564316"/>
          <a:ext cx="5224728" cy="4344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850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01.09.23г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55576" y="231318"/>
            <a:ext cx="7272808" cy="59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информация по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подписанным ДГ(в разрезе БВУ)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10507" y="6082588"/>
            <a:ext cx="10038362" cy="59347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 Кредит» , АО «Народный Банк Казахстана», 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:- АО «Банк Центр Кредит», АО «Народный Банк Казахстана»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86D7264-015A-2679-2A79-6740AAD9E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383495"/>
              </p:ext>
            </p:extLst>
          </p:nvPr>
        </p:nvGraphicFramePr>
        <p:xfrm>
          <a:off x="581116" y="1465187"/>
          <a:ext cx="4631819" cy="449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A804890-E954-5469-FA85-70DB6A7FEB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670874"/>
              </p:ext>
            </p:extLst>
          </p:nvPr>
        </p:nvGraphicFramePr>
        <p:xfrm>
          <a:off x="5329688" y="1465187"/>
          <a:ext cx="4974431" cy="449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007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01.09.23г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284" y="226503"/>
            <a:ext cx="7407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28187" y="6093560"/>
            <a:ext cx="10406424" cy="879807"/>
          </a:xfrm>
          <a:prstGeom prst="rect">
            <a:avLst/>
          </a:prstGeom>
          <a:solidFill>
            <a:srgbClr val="F2DCDB">
              <a:alpha val="50196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Итого по гарантированию на 01.09.2023 г. –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9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8,9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млрд. тенге 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из них 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5,2 млрд. тенге. 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215C24E-9186-9EC0-8EC1-B819CBBA87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631320"/>
              </p:ext>
            </p:extLst>
          </p:nvPr>
        </p:nvGraphicFramePr>
        <p:xfrm>
          <a:off x="566286" y="1536203"/>
          <a:ext cx="4808102" cy="439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56DBA63-1A35-8E1A-AFEC-0243D816BC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512973"/>
              </p:ext>
            </p:extLst>
          </p:nvPr>
        </p:nvGraphicFramePr>
        <p:xfrm>
          <a:off x="5532309" y="1634247"/>
          <a:ext cx="4808101" cy="439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677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89563" y="1209858"/>
            <a:ext cx="24099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01.09.23г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284" y="226503"/>
            <a:ext cx="7407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Одобренные, но не подписанные в БВУ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237193" y="5879507"/>
            <a:ext cx="10144589" cy="917830"/>
          </a:xfrm>
          <a:prstGeom prst="rect">
            <a:avLst/>
          </a:prstGeom>
          <a:solidFill>
            <a:srgbClr val="F2DCDB">
              <a:alpha val="50196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 Кредит» , АО «Народный Банк Казахстана», 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:- АО «Банк Центр Кредит», АО «Народный Банк Казахстана»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49D8AEC-7B04-6833-EAC2-F37BEEDF51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546640"/>
              </p:ext>
            </p:extLst>
          </p:nvPr>
        </p:nvGraphicFramePr>
        <p:xfrm>
          <a:off x="461473" y="1709158"/>
          <a:ext cx="4691641" cy="417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1C2FED4-239F-D9BC-B386-2A33655CA5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784155"/>
              </p:ext>
            </p:extLst>
          </p:nvPr>
        </p:nvGraphicFramePr>
        <p:xfrm>
          <a:off x="5216793" y="1709158"/>
          <a:ext cx="5101310" cy="417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280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01.09.23г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409575" y="5890753"/>
            <a:ext cx="9772650" cy="91812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 57 513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1 372 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652  млрд. тенге.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9575" y="123825"/>
            <a:ext cx="769081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Гарантирование:</a:t>
            </a:r>
            <a:r>
              <a:rPr kumimoji="0" lang="en-US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Профинансированные проекты в разрезе отраслей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175002"/>
              </p:ext>
            </p:extLst>
          </p:nvPr>
        </p:nvGraphicFramePr>
        <p:xfrm>
          <a:off x="409575" y="1102407"/>
          <a:ext cx="9772650" cy="459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0738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6158</TotalTime>
  <Words>483</Words>
  <Application>Microsoft Office PowerPoint</Application>
  <PresentationFormat>Произвольный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Абзал Ағыбайұлы Қуандық</dc:creator>
  <cp:lastModifiedBy>Динара Кунанбаева</cp:lastModifiedBy>
  <cp:revision>392</cp:revision>
  <cp:lastPrinted>2023-05-10T07:33:31Z</cp:lastPrinted>
  <dcterms:created xsi:type="dcterms:W3CDTF">2022-06-24T10:22:17Z</dcterms:created>
  <dcterms:modified xsi:type="dcterms:W3CDTF">2023-09-12T12:16:08Z</dcterms:modified>
</cp:coreProperties>
</file>